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9" r:id="rId5"/>
    <p:sldId id="262" r:id="rId6"/>
    <p:sldId id="258" r:id="rId7"/>
    <p:sldId id="261" r:id="rId8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8"/>
    <p:restoredTop sz="96327"/>
  </p:normalViewPr>
  <p:slideViewPr>
    <p:cSldViewPr snapToGrid="0">
      <p:cViewPr varScale="1">
        <p:scale>
          <a:sx n="159" d="100"/>
          <a:sy n="159" d="100"/>
        </p:scale>
        <p:origin x="26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1A38-E06F-A344-B4B8-BFE6349D1453}" type="datetimeFigureOut">
              <a:rPr lang="en-FR" smtClean="0"/>
              <a:t>12/10/2024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20F5-CE40-DD4D-9EA8-6C4DA608A6DA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8615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503D-768B-0AA6-6510-C05663082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1956" y="1122363"/>
            <a:ext cx="546652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57B3F-B539-7303-81D6-7E530FD68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198" y="3602038"/>
            <a:ext cx="52246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B15A8-ED73-94F1-E382-C6FB3F8E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63DE8"/>
                </a:solidFill>
              </a:defRPr>
            </a:lvl1pPr>
          </a:lstStyle>
          <a:p>
            <a:r>
              <a:rPr lang="fr-FR" dirty="0"/>
              <a:t>KT </a:t>
            </a:r>
            <a:r>
              <a:rPr lang="fr-FR" dirty="0" err="1"/>
              <a:t>Fund</a:t>
            </a:r>
            <a:r>
              <a:rPr lang="fr-FR" dirty="0"/>
              <a:t> &amp; MA Budget </a:t>
            </a:r>
            <a:r>
              <a:rPr lang="fr-FR" dirty="0" err="1"/>
              <a:t>Selection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2023</a:t>
            </a:r>
            <a:endParaRPr lang="en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89014-3327-F8F2-4C2A-6E4420AA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6EEAA-A767-3D36-FFF5-DE8C9618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A3DA119-A7BD-C868-4F23-952AB0C3F1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88299"/>
            <a:ext cx="6096000" cy="430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30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7B84-2AF7-87E4-AC36-BAC1DA86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DBF00-40E3-532D-4AB8-602C49401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E1C9B-996A-06B5-50BF-395E850C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D9DB-08DF-05CE-625A-ADFA2AF3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5527-1B38-02A4-FEE4-501D5682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5300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0174F-3C6F-F30B-A0A4-7082F7C5B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3ED49-7947-F7AC-B507-1C3149BC6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92C76-95A1-8578-888D-705B1FE1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A03DC-4E59-7C49-4EED-A9E3418F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2937D-AA33-ABA2-4316-230E2315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1849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1F63-AF80-91AB-47B7-5D83B7C6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558" y="1035"/>
            <a:ext cx="9485242" cy="128111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7DDA9-0DDF-D32F-39DD-FFBE0782E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5" y="1580322"/>
            <a:ext cx="10933042" cy="42539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7B34-8D78-72EE-4A09-5EE6667F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53CD8-E473-83A0-A046-53BDC1B8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A0DD7-CD26-5B06-1ED0-C7A6FA65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F2AFC21-0940-775E-E6FB-5D694D919D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19" y="136525"/>
            <a:ext cx="1543162" cy="108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97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A789-C63D-3AA8-54CD-6F314E74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A9439-09E3-6173-E9E4-7992A6D8C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52863-6FEE-94AD-4D07-093D023C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630DA-76B6-16CF-1492-74CAF78A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77FAA-7259-A2A1-E2E0-98A644BB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7498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DD11-0B8A-BE39-5252-AA6FD705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3ACA1-B4C3-D87C-E4F0-3DF8587A3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32EE5-91FF-FE71-B7C9-169210250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38C24-B1C2-B73C-2A26-B23B44D1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3BF49-A343-2D9F-34A9-DBB2318A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CB5A3-8501-7F14-1BAA-4B58077E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6900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5472-7640-E3E5-8BFC-694C4971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250FA-24BB-60BE-FE75-D4CC523BE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52567-6E8A-5FA2-A17C-7EA8457F4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BE7936-553C-5A2B-F059-AF323DCA8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64EAB-7CA5-DED6-1FB6-857B90CE2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E22D1-6650-DB71-5121-EAE4768B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56217-D0BF-DD7E-1D5A-80F74622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5B018-2E55-9D41-5EC6-62D5DC19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482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35BD-0C8F-FFFF-DCDA-FC2E3671A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D028A-E667-EA0C-FF56-F9C5E209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297B2-2492-0242-4B1E-BB111343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2CFDF-060E-5D52-828C-86497E2D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5387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F436B-55F7-03FE-93C1-29BC392E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15E40-267B-4ED4-2CBA-2F0FB5A5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6BE20-3714-AEA0-11E5-4C4B630E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0334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7E0B-94BD-809F-A065-E7D9C8519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1F55-FB67-BF49-788C-6594AD3A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897AB-0A0E-1727-ADBE-DFF7180AE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17E47-B9E3-AF10-BD05-9C0DAD87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0A8E2-39D8-4E75-3F31-B506CBC6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19633-BBE1-1998-877B-0CD26B84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8181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2CB0-731A-57E2-00B6-7B90E4B7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F3DC42-CF2D-E23D-AA65-408FE911A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D4BA2-AB3F-7732-4065-681CD1A3C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EBB55-6122-1C43-D52E-45F6A00C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E5F9C-F14C-4079-FAC0-536D9DF7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593C6-DE7B-470B-27BC-DF70616A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48397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B9FCD-DA22-2D06-7805-33D0ABA1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558" y="365125"/>
            <a:ext cx="9485242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8CFA0-B03C-DB6B-3AA7-56ABCC7DE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843" y="1825625"/>
            <a:ext cx="10021957" cy="375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39CF1-3614-392E-7E03-24278F826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63DE8"/>
                </a:solidFill>
              </a:defRPr>
            </a:lvl1pPr>
          </a:lstStyle>
          <a:p>
            <a:r>
              <a:rPr lang="fr-FR" dirty="0"/>
              <a:t>KT </a:t>
            </a:r>
            <a:r>
              <a:rPr lang="fr-FR" dirty="0" err="1"/>
              <a:t>Fund</a:t>
            </a:r>
            <a:r>
              <a:rPr lang="fr-FR" dirty="0"/>
              <a:t> &amp; MA Budget </a:t>
            </a:r>
            <a:r>
              <a:rPr lang="fr-FR" dirty="0" err="1"/>
              <a:t>Selection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2023</a:t>
            </a:r>
            <a:endParaRPr lang="en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0BD31-2D80-757A-E6D7-BEF0A5BBD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939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63DE8"/>
                </a:solidFill>
              </a:defRPr>
            </a:lvl1pPr>
          </a:lstStyle>
          <a:p>
            <a:r>
              <a:rPr lang="en-GB" dirty="0"/>
              <a:t>Presenter's name(s)</a:t>
            </a:r>
            <a:endParaRPr lang="en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1517-4480-1D79-2E9E-AAC09A7ED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63DE8"/>
                </a:solidFill>
              </a:defRPr>
            </a:lvl1pPr>
          </a:lstStyle>
          <a:p>
            <a:fld id="{20FD3B4C-05AC-C045-A5FE-F39A1152AB97}" type="slidenum">
              <a:rPr lang="en-FR" smtClean="0"/>
              <a:pPr/>
              <a:t>‹#›</a:t>
            </a:fld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8130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dgs.un.org/goa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E9612E-8EB1-190F-E6BA-AF5821F7E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973" y="1122363"/>
            <a:ext cx="5387009" cy="2217185"/>
          </a:xfrm>
        </p:spPr>
        <p:txBody>
          <a:bodyPr/>
          <a:lstStyle/>
          <a:p>
            <a:r>
              <a:rPr lang="en-FR" dirty="0"/>
              <a:t>Project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ADA880E-7D7D-B71F-999E-2C52688F9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22" y="3602038"/>
            <a:ext cx="2915478" cy="1655762"/>
          </a:xfrm>
        </p:spPr>
        <p:txBody>
          <a:bodyPr/>
          <a:lstStyle/>
          <a:p>
            <a:r>
              <a:rPr lang="en-FR" dirty="0"/>
              <a:t>Proponent</a:t>
            </a:r>
          </a:p>
        </p:txBody>
      </p:sp>
    </p:spTree>
    <p:extLst>
      <p:ext uri="{BB962C8B-B14F-4D97-AF65-F5344CB8AC3E}">
        <p14:creationId xmlns:p14="http://schemas.microsoft.com/office/powerpoint/2010/main" val="21158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The challenge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R" dirty="0"/>
              <a:t>Define the application area</a:t>
            </a:r>
          </a:p>
          <a:p>
            <a:r>
              <a:rPr lang="en-FR" dirty="0"/>
              <a:t>What problem are you addressing? What is the need you are satisfying?</a:t>
            </a:r>
          </a:p>
          <a:p>
            <a:r>
              <a:rPr lang="en-FR" dirty="0"/>
              <a:t>How did you identify this challenge? Do you have input from the relevant user/producer community? (e.g. medical doctors, aeronaticaul industry,…)</a:t>
            </a:r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108E36-7115-B9A6-D2F2-D8C0F386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A2CD58-DAC6-A17E-16C8-553B8888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D7AA64-DE20-391A-CF29-19AFC5D9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3259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The project /1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R" dirty="0"/>
              <a:t>1-slide description of the project</a:t>
            </a:r>
          </a:p>
          <a:p>
            <a:r>
              <a:rPr lang="en-GB" dirty="0"/>
              <a:t>I</a:t>
            </a:r>
            <a:r>
              <a:rPr lang="en-FR" dirty="0"/>
              <a:t>ncluding which is the CERN tech/know-how on which the project is based</a:t>
            </a:r>
          </a:p>
          <a:p>
            <a:r>
              <a:rPr lang="en-GB" dirty="0"/>
              <a:t>Tell us about the team who is going to drive the project (internal &amp; external experts involved), Intellectual Property considerations if relevant</a:t>
            </a: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13615-CE3D-7C52-1678-63AA5D667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7A0DD-BFF5-F8AD-81D2-0C4B54E0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B498C-4E74-6842-0A0A-C9A12AA9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852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The project /2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(with timeline)</a:t>
            </a:r>
          </a:p>
          <a:p>
            <a:r>
              <a:rPr lang="en-US" dirty="0"/>
              <a:t>Contributions from the partners, if there are any </a:t>
            </a:r>
          </a:p>
          <a:p>
            <a:r>
              <a:rPr lang="en-US" dirty="0"/>
              <a:t>Deliverables</a:t>
            </a:r>
          </a:p>
          <a:p>
            <a:r>
              <a:rPr lang="en-US" dirty="0"/>
              <a:t>Possible go/no-go checkpoints</a:t>
            </a:r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EF3BC-DE76-19BF-53F9-5AE6FD66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B0A53-5FC0-C976-1872-029E2235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C0CFA-192A-7582-E380-83895069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95395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580322"/>
            <a:ext cx="11267627" cy="4253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Return on Investment </a:t>
            </a:r>
            <a:r>
              <a:rPr lang="en-US" dirty="0">
                <a:solidFill>
                  <a:srgbClr val="FF0000"/>
                </a:solidFill>
              </a:rPr>
              <a:t>[see next slide for guidelines on how to fill this]</a:t>
            </a:r>
          </a:p>
          <a:p>
            <a:pPr lvl="1"/>
            <a:r>
              <a:rPr lang="en-US" dirty="0"/>
              <a:t>Market potential </a:t>
            </a:r>
          </a:p>
          <a:p>
            <a:pPr lvl="1"/>
            <a:r>
              <a:rPr lang="en-US" dirty="0"/>
              <a:t>Roadmap to industrialization</a:t>
            </a:r>
          </a:p>
          <a:p>
            <a:pPr lvl="1"/>
            <a:r>
              <a:rPr lang="en-US" dirty="0"/>
              <a:t>Likelihood of revenues (important to ensure a healthy cash flow to the KT Fund, for future projects)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Other</a:t>
            </a:r>
          </a:p>
          <a:p>
            <a:pPr lvl="1"/>
            <a:r>
              <a:rPr lang="en-US" dirty="0"/>
              <a:t>Societal impact </a:t>
            </a:r>
          </a:p>
          <a:p>
            <a:pPr lvl="1"/>
            <a:r>
              <a:rPr lang="en-US" dirty="0"/>
              <a:t>Addresses Sustainable Development Goals (SDGs - </a:t>
            </a:r>
            <a:r>
              <a:rPr lang="en-US" dirty="0">
                <a:hlinkClick r:id="rId2"/>
              </a:rPr>
              <a:t>https://sdgs.un.org/goals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Useful (also) for CERN internal use?</a:t>
            </a:r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8069A-E353-05BD-4203-6207106F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659B7-7460-4B08-2ADB-34CF4DCA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E1E0-9D7F-752C-9584-7AA07A65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8497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25413"/>
            <a:ext cx="11855450" cy="1325563"/>
          </a:xfrm>
        </p:spPr>
        <p:txBody>
          <a:bodyPr>
            <a:normAutofit/>
          </a:bodyPr>
          <a:lstStyle/>
          <a:p>
            <a:r>
              <a:rPr lang="en-FR" sz="3600" dirty="0">
                <a:solidFill>
                  <a:srgbClr val="263DE8"/>
                </a:solidFill>
              </a:rPr>
              <a:t>Questions to help you define Return on investment and fill the previous slide: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478862"/>
            <a:ext cx="7351414" cy="5257800"/>
          </a:xfrm>
        </p:spPr>
        <p:txBody>
          <a:bodyPr>
            <a:normAutofit fontScale="92500" lnSpcReduction="10000"/>
          </a:bodyPr>
          <a:lstStyle/>
          <a:p>
            <a:r>
              <a:rPr lang="en-FR" sz="2400" dirty="0">
                <a:solidFill>
                  <a:srgbClr val="263DE8"/>
                </a:solidFill>
              </a:rPr>
              <a:t>Competing technologies </a:t>
            </a:r>
          </a:p>
          <a:p>
            <a:r>
              <a:rPr lang="en-FR" sz="2400" dirty="0">
                <a:solidFill>
                  <a:srgbClr val="263DE8"/>
                </a:solidFill>
              </a:rPr>
              <a:t>What is already available on the market, and how your project will make a difference</a:t>
            </a:r>
          </a:p>
          <a:p>
            <a:r>
              <a:rPr lang="en-FR" sz="2400" dirty="0">
                <a:solidFill>
                  <a:srgbClr val="263DE8"/>
                </a:solidFill>
              </a:rPr>
              <a:t>What would be the TRL at the beginning and end of the project? </a:t>
            </a:r>
          </a:p>
          <a:p>
            <a:r>
              <a:rPr lang="en-FR" sz="2400" dirty="0">
                <a:solidFill>
                  <a:srgbClr val="263DE8"/>
                </a:solidFill>
              </a:rPr>
              <a:t>If the project is successful, what would be the dissemination route(s)? (e.g. creation of a start-up by members of the project team, technology made available for CERN Venture Connect, licence to existing companies…) </a:t>
            </a:r>
          </a:p>
          <a:p>
            <a:r>
              <a:rPr lang="en-FR" sz="2400" dirty="0">
                <a:solidFill>
                  <a:srgbClr val="263DE8"/>
                </a:solidFill>
              </a:rPr>
              <a:t>What is the likelihood that the project will bring revenues, and on which timescale? (particularly relevant for the KT Fund, that is fueled by revenues)</a:t>
            </a:r>
          </a:p>
          <a:p>
            <a:r>
              <a:rPr lang="en-FR" sz="2400" dirty="0">
                <a:solidFill>
                  <a:srgbClr val="263DE8"/>
                </a:solidFill>
              </a:rPr>
              <a:t>What could hinder uptake from industry? (e.g. cost of the technology, size of the market, long time for deployment…)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B5B1928-2790-20F9-6CE4-637F9DD21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8702" y="945012"/>
            <a:ext cx="455310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5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ECA7-7FA9-6DD8-8596-27DC6A7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R" dirty="0"/>
              <a:t>How does success look like…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BD452-49D3-B8B0-F8CD-DDC6C315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end of the project?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medium and/or longer term?</a:t>
            </a: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3BA044-8C70-9637-E5FF-EE5438C4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KT Fund &amp; MA Budget Selection Committee 2023</a:t>
            </a:r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9B6E1-947E-84DA-64C8-97F602B3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Presenter's name(s)</a:t>
            </a:r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964F1-1F87-27A4-DBD8-E02EF66E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3B4C-05AC-C045-A5FE-F39A1152AB97}" type="slidenum">
              <a:rPr lang="en-FR" smtClean="0"/>
              <a:t>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5501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6871</TotalTime>
  <Words>434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Project title</vt:lpstr>
      <vt:lpstr>The challenge</vt:lpstr>
      <vt:lpstr>The project /1 </vt:lpstr>
      <vt:lpstr>The project /2 </vt:lpstr>
      <vt:lpstr>Impact</vt:lpstr>
      <vt:lpstr>Questions to help you define Return on investment and fill the previous slide:</vt:lpstr>
      <vt:lpstr>How does success look like…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</dc:title>
  <dc:creator>Manuela Cirilli</dc:creator>
  <cp:lastModifiedBy>Helen Dixon-Altaber</cp:lastModifiedBy>
  <cp:revision>21</cp:revision>
  <dcterms:created xsi:type="dcterms:W3CDTF">2023-10-31T10:07:55Z</dcterms:created>
  <dcterms:modified xsi:type="dcterms:W3CDTF">2024-12-10T10:55:21Z</dcterms:modified>
</cp:coreProperties>
</file>